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318" r:id="rId3"/>
    <p:sldId id="429" r:id="rId4"/>
    <p:sldId id="335" r:id="rId5"/>
    <p:sldId id="336" r:id="rId6"/>
    <p:sldId id="337" r:id="rId7"/>
    <p:sldId id="341" r:id="rId8"/>
    <p:sldId id="342" r:id="rId9"/>
    <p:sldId id="343" r:id="rId10"/>
    <p:sldId id="344" r:id="rId11"/>
    <p:sldId id="345" r:id="rId12"/>
    <p:sldId id="346" r:id="rId13"/>
    <p:sldId id="347" r:id="rId14"/>
    <p:sldId id="426" r:id="rId15"/>
    <p:sldId id="348" r:id="rId16"/>
    <p:sldId id="359" r:id="rId17"/>
    <p:sldId id="349" r:id="rId18"/>
    <p:sldId id="427" r:id="rId19"/>
    <p:sldId id="366" r:id="rId20"/>
    <p:sldId id="350" r:id="rId21"/>
    <p:sldId id="353" r:id="rId22"/>
    <p:sldId id="352" r:id="rId23"/>
    <p:sldId id="430" r:id="rId24"/>
    <p:sldId id="431" r:id="rId25"/>
    <p:sldId id="3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E8CF-6288-184B-9DE1-9DD8A962646E}" type="datetimeFigureOut">
              <a:rPr lang="en-US" smtClean="0"/>
              <a:t>6/24/23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2F5E3-4354-4C45-B4D2-A3B56079C432}" type="slidenum">
              <a:rPr lang="en-US" smtClean="0"/>
              <a:t>‹#›</a:t>
            </a:fld>
            <a:endParaRPr lang="en-US"/>
          </a:p>
        </p:txBody>
      </p:sp>
    </p:spTree>
    <p:extLst>
      <p:ext uri="{BB962C8B-B14F-4D97-AF65-F5344CB8AC3E}">
        <p14:creationId xmlns:p14="http://schemas.microsoft.com/office/powerpoint/2010/main" val="103357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960ADB-A01A-46F9-9A7D-0F64F369A3B3}" type="slidenum">
              <a:rPr kumimoji="0" lang="en-US" sz="1200" b="0" i="0" u="none" strike="noStrike" kern="1200" cap="none" spc="0" normalizeH="0" baseline="0" noProof="0" smtClean="0">
                <a:ln>
                  <a:noFill/>
                </a:ln>
                <a:solidFill>
                  <a:srgbClr val="515151"/>
                </a:solidFill>
                <a:effectLst/>
                <a:uLnTx/>
                <a:uFillTx/>
                <a:latin typeface="Cochin" charset="0"/>
                <a:ea typeface="+mn-ea"/>
                <a:sym typeface="Cochin"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515151"/>
              </a:solidFill>
              <a:effectLst/>
              <a:uLnTx/>
              <a:uFillTx/>
              <a:latin typeface="Cochin" charset="0"/>
              <a:ea typeface="+mn-ea"/>
              <a:sym typeface="Cochin" charset="0"/>
            </a:endParaRPr>
          </a:p>
        </p:txBody>
      </p:sp>
    </p:spTree>
    <p:extLst>
      <p:ext uri="{BB962C8B-B14F-4D97-AF65-F5344CB8AC3E}">
        <p14:creationId xmlns:p14="http://schemas.microsoft.com/office/powerpoint/2010/main" val="24671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0975028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7944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68988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22245611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6971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9427359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09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699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1470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534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30935022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9333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6447761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63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6705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7598825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0047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1409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7473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955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6319625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9806197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52808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69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32750910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Romantic Love in 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r>
              <a:rPr lang="en-US" sz="2800" b="1" dirty="0">
                <a:solidFill>
                  <a:srgbClr val="002060"/>
                </a:solidFill>
              </a:rPr>
              <a:t>How do we define romantic love in marriage and how important is it?  </a:t>
            </a:r>
            <a:r>
              <a:rPr lang="en-US" sz="2800" b="1" u="sng" dirty="0">
                <a:solidFill>
                  <a:srgbClr val="002060"/>
                </a:solidFill>
              </a:rPr>
              <a:t>One possible definition:</a:t>
            </a:r>
          </a:p>
          <a:p>
            <a:pPr marL="457200" lvl="0" indent="-457200">
              <a:lnSpc>
                <a:spcPct val="98000"/>
              </a:lnSpc>
              <a:buFont typeface="Arial" panose="020B0604020202020204" pitchFamily="34" charset="0"/>
              <a:buChar char="•"/>
              <a:defRPr/>
            </a:pPr>
            <a:r>
              <a:rPr lang="en-US" sz="2800" b="1" dirty="0">
                <a:solidFill>
                  <a:srgbClr val="002060"/>
                </a:solidFill>
              </a:rPr>
              <a:t>Romantic love in a marriage is the passionate, all-consuming affection each spouse feels as a result of years of commitment and a decision to unconditionally love each other in every way, every day.</a:t>
            </a:r>
          </a:p>
          <a:p>
            <a:pPr marL="457200" marR="0" lvl="0" indent="-457200" algn="l" defTabSz="914400" rtl="0" eaLnBrk="0" fontAlgn="base" latinLnBrk="0" hangingPunct="0">
              <a:lnSpc>
                <a:spcPct val="98000"/>
              </a:lnSpc>
              <a:spcBef>
                <a:spcPct val="0"/>
              </a:spcBef>
              <a:spcAft>
                <a:spcPct val="0"/>
              </a:spcAft>
              <a:buClrTx/>
              <a:buSzTx/>
              <a:buFont typeface="Arial" panose="020B0604020202020204" pitchFamily="34" charset="0"/>
              <a:buChar char="•"/>
              <a:tabLst/>
              <a:defRPr/>
            </a:pPr>
            <a:endParaRPr lang="en-US" sz="2800" b="1" dirty="0">
              <a:solidFill>
                <a:srgbClr val="7030A0"/>
              </a:solidFill>
              <a:highlight>
                <a:srgbClr val="FFFF00"/>
              </a:highlight>
            </a:endParaRPr>
          </a:p>
          <a:p>
            <a:endParaRPr lang="en-US" dirty="0"/>
          </a:p>
        </p:txBody>
      </p:sp>
    </p:spTree>
    <p:extLst>
      <p:ext uri="{BB962C8B-B14F-4D97-AF65-F5344CB8AC3E}">
        <p14:creationId xmlns:p14="http://schemas.microsoft.com/office/powerpoint/2010/main" val="3009558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Sex – Act of Covenant Renewal</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r>
              <a:rPr lang="en-US" sz="2800" b="1" i="1" dirty="0"/>
              <a:t>“</a:t>
            </a:r>
            <a:r>
              <a:rPr lang="en-US" sz="2800" b="1" dirty="0"/>
              <a:t>A man thinks “Romance” is spelled S-E-X...</a:t>
            </a:r>
          </a:p>
          <a:p>
            <a:r>
              <a:rPr lang="en-US" sz="2800" b="1" dirty="0"/>
              <a:t>For a woman, “Romance” is spelled C-O-N-N-E-C-T-I-O-N</a:t>
            </a:r>
            <a:r>
              <a:rPr lang="en-US" sz="2800" b="1" i="1" dirty="0"/>
              <a:t>.</a:t>
            </a:r>
            <a:endParaRPr lang="en-US" sz="2800" i="1" dirty="0"/>
          </a:p>
        </p:txBody>
      </p:sp>
    </p:spTree>
    <p:extLst>
      <p:ext uri="{BB962C8B-B14F-4D97-AF65-F5344CB8AC3E}">
        <p14:creationId xmlns:p14="http://schemas.microsoft.com/office/powerpoint/2010/main" val="1968076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Communication in 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dirty="0">
                <a:solidFill>
                  <a:srgbClr val="000000"/>
                </a:solidFill>
                <a:latin typeface="Helvetica" pitchFamily="2" charset="0"/>
              </a:rPr>
              <a:t>The importance of effective communications in marriage</a:t>
            </a:r>
          </a:p>
          <a:p>
            <a:pPr marL="1128019" lvl="2" indent="-457200">
              <a:buFont typeface="Arial" panose="020B0604020202020204" pitchFamily="34" charset="0"/>
              <a:buChar char="•"/>
            </a:pPr>
            <a:r>
              <a:rPr lang="en-US" dirty="0"/>
              <a:t>Establishes and builds understanding</a:t>
            </a:r>
          </a:p>
          <a:p>
            <a:pPr marL="1128019" lvl="2" indent="-457200">
              <a:buFont typeface="Arial" panose="020B0604020202020204" pitchFamily="34" charset="0"/>
              <a:buChar char="•"/>
            </a:pPr>
            <a:r>
              <a:rPr lang="en-US" dirty="0"/>
              <a:t>Critical in helping resolve conflict</a:t>
            </a:r>
          </a:p>
          <a:p>
            <a:pPr marL="1128019" lvl="2" indent="-457200">
              <a:buFont typeface="Arial" panose="020B0604020202020204" pitchFamily="34" charset="0"/>
              <a:buChar char="•"/>
            </a:pPr>
            <a:r>
              <a:rPr lang="en-US" dirty="0"/>
              <a:t>Builds trust</a:t>
            </a:r>
          </a:p>
          <a:p>
            <a:pPr marL="1128019" lvl="2" indent="-457200">
              <a:buFont typeface="Arial" panose="020B0604020202020204" pitchFamily="34" charset="0"/>
              <a:buChar char="•"/>
            </a:pPr>
            <a:r>
              <a:rPr lang="en-US" dirty="0"/>
              <a:t>Enhances emotional intimacy</a:t>
            </a:r>
          </a:p>
          <a:p>
            <a:endParaRPr lang="en-US" dirty="0"/>
          </a:p>
        </p:txBody>
      </p:sp>
    </p:spTree>
    <p:extLst>
      <p:ext uri="{BB962C8B-B14F-4D97-AF65-F5344CB8AC3E}">
        <p14:creationId xmlns:p14="http://schemas.microsoft.com/office/powerpoint/2010/main" val="1006629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D9DEB-C0E8-ECEF-9808-4F3E019BF230}"/>
              </a:ext>
            </a:extLst>
          </p:cNvPr>
          <p:cNvSpPr txBox="1"/>
          <p:nvPr/>
        </p:nvSpPr>
        <p:spPr>
          <a:xfrm>
            <a:off x="2315970" y="1475844"/>
            <a:ext cx="4283613" cy="2636363"/>
          </a:xfrm>
          <a:prstGeom prst="rect">
            <a:avLst/>
          </a:prstGeom>
          <a:noFill/>
        </p:spPr>
        <p:txBody>
          <a:bodyPr wrap="square" rtlCol="0">
            <a:spAutoFit/>
          </a:bodyPr>
          <a:lstStyle/>
          <a:p>
            <a:pPr marL="401822" indent="-401822">
              <a:buFont typeface="Arial" panose="020B0604020202020204" pitchFamily="34" charset="0"/>
              <a:buChar char="•"/>
            </a:pPr>
            <a:r>
              <a:rPr lang="en-US" sz="2800" dirty="0"/>
              <a:t>Loving Communication</a:t>
            </a:r>
          </a:p>
          <a:p>
            <a:pPr marL="401822" indent="-401822">
              <a:buFont typeface="Arial" panose="020B0604020202020204" pitchFamily="34" charset="0"/>
              <a:buChar char="•"/>
            </a:pPr>
            <a:r>
              <a:rPr lang="en-US" sz="2800" dirty="0"/>
              <a:t>Forgiving Love</a:t>
            </a:r>
          </a:p>
          <a:p>
            <a:pPr marL="401822" indent="-401822">
              <a:buFont typeface="Arial" panose="020B0604020202020204" pitchFamily="34" charset="0"/>
              <a:buChar char="•"/>
            </a:pPr>
            <a:r>
              <a:rPr lang="en-US" sz="2800" dirty="0"/>
              <a:t>Serving Love</a:t>
            </a:r>
          </a:p>
          <a:p>
            <a:pPr marL="401822" indent="-401822">
              <a:buFont typeface="Arial" panose="020B0604020202020204" pitchFamily="34" charset="0"/>
              <a:buChar char="•"/>
            </a:pPr>
            <a:r>
              <a:rPr lang="en-US" sz="2800" dirty="0"/>
              <a:t>Achieving Unity</a:t>
            </a:r>
          </a:p>
          <a:p>
            <a:pPr marL="401822" indent="-401822">
              <a:buFont typeface="Arial" panose="020B0604020202020204" pitchFamily="34" charset="0"/>
              <a:buChar char="•"/>
            </a:pPr>
            <a:r>
              <a:rPr lang="en-US" sz="2800" b="1" dirty="0">
                <a:solidFill>
                  <a:srgbClr val="FF0000"/>
                </a:solidFill>
              </a:rPr>
              <a:t>Anger Management</a:t>
            </a:r>
          </a:p>
          <a:p>
            <a:endParaRPr lang="en-US" sz="1266" dirty="0"/>
          </a:p>
          <a:p>
            <a:pPr marL="401822" indent="-401822">
              <a:buFont typeface="Arial" panose="020B0604020202020204" pitchFamily="34" charset="0"/>
              <a:buChar char="•"/>
            </a:pPr>
            <a:endParaRPr lang="en-US" sz="1266" dirty="0"/>
          </a:p>
        </p:txBody>
      </p:sp>
      <p:sp>
        <p:nvSpPr>
          <p:cNvPr id="3" name="TextBox 2">
            <a:extLst>
              <a:ext uri="{FF2B5EF4-FFF2-40B4-BE49-F238E27FC236}">
                <a16:creationId xmlns:a16="http://schemas.microsoft.com/office/drawing/2014/main" id="{FE7EB593-0988-5EFD-A817-91846838F62C}"/>
              </a:ext>
            </a:extLst>
          </p:cNvPr>
          <p:cNvSpPr txBox="1"/>
          <p:nvPr/>
        </p:nvSpPr>
        <p:spPr>
          <a:xfrm>
            <a:off x="7543800" y="1186108"/>
            <a:ext cx="2970240" cy="1569660"/>
          </a:xfrm>
          <a:prstGeom prst="rect">
            <a:avLst/>
          </a:prstGeom>
          <a:noFill/>
        </p:spPr>
        <p:txBody>
          <a:bodyPr wrap="square" rtlCol="0">
            <a:spAutoFit/>
          </a:bodyPr>
          <a:lstStyle/>
          <a:p>
            <a:r>
              <a:rPr lang="en-US" sz="2400" dirty="0"/>
              <a:t>“A happy marriage is the union of two good forgivers” (Robert Quillen).</a:t>
            </a:r>
          </a:p>
        </p:txBody>
      </p:sp>
      <p:sp>
        <p:nvSpPr>
          <p:cNvPr id="4" name="TextBox 3">
            <a:extLst>
              <a:ext uri="{FF2B5EF4-FFF2-40B4-BE49-F238E27FC236}">
                <a16:creationId xmlns:a16="http://schemas.microsoft.com/office/drawing/2014/main" id="{C0EFBB78-3C2B-3D95-D365-DA400E54E905}"/>
              </a:ext>
            </a:extLst>
          </p:cNvPr>
          <p:cNvSpPr txBox="1"/>
          <p:nvPr/>
        </p:nvSpPr>
        <p:spPr>
          <a:xfrm>
            <a:off x="3543266" y="135473"/>
            <a:ext cx="4523995" cy="769441"/>
          </a:xfrm>
          <a:prstGeom prst="rect">
            <a:avLst/>
          </a:prstGeom>
          <a:noFill/>
        </p:spPr>
        <p:txBody>
          <a:bodyPr wrap="none" rtlCol="0">
            <a:spAutoFit/>
          </a:bodyPr>
          <a:lstStyle/>
          <a:p>
            <a:pPr algn="ctr" defTabSz="642915" eaLnBrk="0" fontAlgn="base" hangingPunct="0">
              <a:spcBef>
                <a:spcPct val="0"/>
              </a:spcBef>
              <a:spcAft>
                <a:spcPct val="0"/>
              </a:spcAft>
              <a:defRPr/>
            </a:pPr>
            <a:r>
              <a:rPr lang="en-US" sz="4400" dirty="0">
                <a:solidFill>
                  <a:srgbClr val="002060"/>
                </a:solidFill>
                <a:latin typeface="+mj-lt"/>
                <a:ea typeface="Calibri" panose="020F0502020204030204" pitchFamily="34" charset="0"/>
                <a:cs typeface="Calibri" panose="020F0502020204030204" pitchFamily="34" charset="0"/>
                <a:sym typeface="Cochin" charset="0"/>
              </a:rPr>
              <a:t>Resolving Conflict</a:t>
            </a:r>
          </a:p>
        </p:txBody>
      </p:sp>
    </p:spTree>
    <p:extLst>
      <p:ext uri="{BB962C8B-B14F-4D97-AF65-F5344CB8AC3E}">
        <p14:creationId xmlns:p14="http://schemas.microsoft.com/office/powerpoint/2010/main" val="36263825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Anger Management</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a:xfrm>
            <a:off x="837903" y="1550504"/>
            <a:ext cx="10516195" cy="4626608"/>
          </a:xfrm>
        </p:spPr>
        <p:txBody>
          <a:bodyPr/>
          <a:lstStyle/>
          <a:p>
            <a:pPr marL="457200" indent="-457200">
              <a:buFont typeface="Arial" panose="020B0604020202020204" pitchFamily="34" charset="0"/>
              <a:buChar char="•"/>
            </a:pPr>
            <a:r>
              <a:rPr lang="en-US" sz="2800" dirty="0">
                <a:solidFill>
                  <a:schemeClr val="tx2"/>
                </a:solidFill>
              </a:rPr>
              <a:t>Anger can be compared to the smoke from a hidden fire.  The smoke can be harmful itself, but it also alerts us to a fire that needs to be discovered and put out.</a:t>
            </a:r>
          </a:p>
          <a:p>
            <a:pPr marL="457200" lvl="0" indent="-457200">
              <a:buFont typeface="Arial" panose="020B0604020202020204" pitchFamily="34" charset="0"/>
              <a:buChar char="•"/>
              <a:defRPr/>
            </a:pPr>
            <a:r>
              <a:rPr lang="en-US" sz="2800" dirty="0">
                <a:solidFill>
                  <a:schemeClr val="tx2"/>
                </a:solidFill>
              </a:rPr>
              <a:t>“In a healthy relationship, both partners are like smoke detectors... Unresolved or mismanaged anger gives a place to the devil in your home (Eph. 4:26-27).”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Jeff May and Steve Klein,  </a:t>
            </a:r>
            <a:r>
              <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rPr>
              <a:t>How to Build Your Dream Home</a:t>
            </a:r>
          </a:p>
          <a:p>
            <a:pPr marL="457200" lvl="0" indent="-457200">
              <a:buFont typeface="Arial" panose="020B0604020202020204" pitchFamily="34" charset="0"/>
              <a:buChar char="•"/>
              <a:defRP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We must learn how to manage anger constructively.</a:t>
            </a:r>
          </a:p>
          <a:p>
            <a:endParaRPr lang="en-US" dirty="0"/>
          </a:p>
        </p:txBody>
      </p:sp>
    </p:spTree>
    <p:extLst>
      <p:ext uri="{BB962C8B-B14F-4D97-AF65-F5344CB8AC3E}">
        <p14:creationId xmlns:p14="http://schemas.microsoft.com/office/powerpoint/2010/main" val="38833230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D06A-52E5-8C63-0890-E3DE9CA6CD80}"/>
              </a:ext>
            </a:extLst>
          </p:cNvPr>
          <p:cNvSpPr>
            <a:spLocks noGrp="1"/>
          </p:cNvSpPr>
          <p:nvPr>
            <p:ph type="title"/>
          </p:nvPr>
        </p:nvSpPr>
        <p:spPr/>
        <p:txBody>
          <a:bodyPr/>
          <a:lstStyle/>
          <a:p>
            <a:r>
              <a:rPr lang="en-US" sz="3600" dirty="0">
                <a:solidFill>
                  <a:srgbClr val="000000"/>
                </a:solidFill>
                <a:effectLst/>
                <a:latin typeface="Helvetica" pitchFamily="2" charset="0"/>
              </a:rPr>
              <a:t>Resolving Conflicts</a:t>
            </a:r>
            <a:endParaRPr lang="en-US" sz="3600" dirty="0"/>
          </a:p>
        </p:txBody>
      </p:sp>
      <p:sp>
        <p:nvSpPr>
          <p:cNvPr id="3" name="Content Placeholder 2">
            <a:extLst>
              <a:ext uri="{FF2B5EF4-FFF2-40B4-BE49-F238E27FC236}">
                <a16:creationId xmlns:a16="http://schemas.microsoft.com/office/drawing/2014/main" id="{9F0EDD7D-0320-7A4B-FCF0-A1DD3AFDB2A6}"/>
              </a:ext>
            </a:extLst>
          </p:cNvPr>
          <p:cNvSpPr>
            <a:spLocks noGrp="1"/>
          </p:cNvSpPr>
          <p:nvPr>
            <p:ph sz="half" idx="1"/>
          </p:nvPr>
        </p:nvSpPr>
        <p:spPr/>
        <p:txBody>
          <a:bodyPr/>
          <a:lstStyle/>
          <a:p>
            <a:r>
              <a:rPr lang="en-US" sz="2800" dirty="0"/>
              <a:t>“</a:t>
            </a:r>
            <a:r>
              <a:rPr lang="en-US" sz="3200" dirty="0"/>
              <a:t>Good sense makes one slow to anger, and it is his glory to overlook an offense.”  Pr. 19:11</a:t>
            </a:r>
          </a:p>
          <a:p>
            <a:endParaRPr lang="en-US" dirty="0"/>
          </a:p>
        </p:txBody>
      </p:sp>
      <p:pic>
        <p:nvPicPr>
          <p:cNvPr id="5" name="Content Placeholder 5">
            <a:extLst>
              <a:ext uri="{FF2B5EF4-FFF2-40B4-BE49-F238E27FC236}">
                <a16:creationId xmlns:a16="http://schemas.microsoft.com/office/drawing/2014/main" id="{5E8CC281-69C1-C212-4595-78F9D810CF7F}"/>
              </a:ext>
            </a:extLst>
          </p:cNvPr>
          <p:cNvPicPr>
            <a:picLocks noGrp="1" noChangeAspect="1"/>
          </p:cNvPicPr>
          <p:nvPr>
            <p:ph sz="half" idx="2"/>
          </p:nvPr>
        </p:nvPicPr>
        <p:blipFill>
          <a:blip r:embed="rId2"/>
          <a:stretch>
            <a:fillRect/>
          </a:stretch>
        </p:blipFill>
        <p:spPr>
          <a:xfrm>
            <a:off x="6096000" y="1826122"/>
            <a:ext cx="6164122" cy="3690768"/>
          </a:xfrm>
        </p:spPr>
      </p:pic>
    </p:spTree>
    <p:extLst>
      <p:ext uri="{BB962C8B-B14F-4D97-AF65-F5344CB8AC3E}">
        <p14:creationId xmlns:p14="http://schemas.microsoft.com/office/powerpoint/2010/main" val="10586505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Protecting Your 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endParaRPr lang="en-US" sz="2800" dirty="0">
              <a:solidFill>
                <a:srgbClr val="000000"/>
              </a:solidFill>
              <a:effectLst/>
              <a:ea typeface="Times New Roman" panose="02020603050405020304" pitchFamily="18" charset="0"/>
              <a:cs typeface="Times New Roman" panose="02020603050405020304" pitchFamily="18" charset="0"/>
            </a:endParaRPr>
          </a:p>
          <a:p>
            <a:r>
              <a:rPr lang="en-US" sz="2800" dirty="0">
                <a:solidFill>
                  <a:srgbClr val="000000"/>
                </a:solidFill>
                <a:effectLst/>
                <a:ea typeface="Times New Roman" panose="02020603050405020304" pitchFamily="18" charset="0"/>
                <a:cs typeface="Times New Roman" panose="02020603050405020304" pitchFamily="18" charset="0"/>
              </a:rPr>
              <a:t>“Enjoy life with the wife whom you love, all the days of your vain life that he has given you under the sun, because that is your portion in life and in your toil at which you toil under the sun.”  Eccl 9:9</a:t>
            </a:r>
            <a:endParaRPr lang="en-US" sz="28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3135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Protecting Your 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r>
              <a:rPr lang="en-US" sz="2800" dirty="0">
                <a:solidFill>
                  <a:srgbClr val="000000"/>
                </a:solidFill>
                <a:effectLst/>
                <a:ea typeface="Times New Roman" panose="02020603050405020304" pitchFamily="18" charset="0"/>
                <a:cs typeface="Times New Roman" panose="02020603050405020304" pitchFamily="18" charset="0"/>
              </a:rPr>
              <a:t>Protecting What We Love</a:t>
            </a:r>
          </a:p>
          <a:p>
            <a:pPr marL="485105" indent="-457200">
              <a:buFont typeface="Arial" panose="020B0604020202020204" pitchFamily="34" charset="0"/>
              <a:buChar char="•"/>
            </a:pPr>
            <a:r>
              <a:rPr lang="en-US" sz="3200" dirty="0">
                <a:solidFill>
                  <a:srgbClr val="000000"/>
                </a:solidFill>
                <a:effectLst/>
              </a:rPr>
              <a:t>We all make decisions about allocating our </a:t>
            </a:r>
            <a:r>
              <a:rPr lang="en-US" sz="3200" dirty="0">
                <a:solidFill>
                  <a:srgbClr val="000000"/>
                </a:solidFill>
              </a:rPr>
              <a:t>r</a:t>
            </a:r>
            <a:r>
              <a:rPr lang="en-US" sz="3200" dirty="0">
                <a:solidFill>
                  <a:srgbClr val="000000"/>
                </a:solidFill>
                <a:effectLst/>
              </a:rPr>
              <a:t>esources</a:t>
            </a:r>
          </a:p>
          <a:p>
            <a:pPr marL="806562" lvl="1" indent="-457200">
              <a:buFont typeface="Arial" panose="020B0604020202020204" pitchFamily="34" charset="0"/>
              <a:buChar char="•"/>
            </a:pPr>
            <a:r>
              <a:rPr lang="en-US" sz="3200" dirty="0">
                <a:solidFill>
                  <a:srgbClr val="000000"/>
                </a:solidFill>
              </a:rPr>
              <a:t>P</a:t>
            </a:r>
            <a:r>
              <a:rPr lang="en-US" sz="3200" dirty="0">
                <a:solidFill>
                  <a:srgbClr val="000000"/>
                </a:solidFill>
                <a:effectLst/>
              </a:rPr>
              <a:t>ersonal discretionary time</a:t>
            </a:r>
          </a:p>
          <a:p>
            <a:pPr marL="806562" lvl="1" indent="-457200">
              <a:buFont typeface="Arial" panose="020B0604020202020204" pitchFamily="34" charset="0"/>
              <a:buChar char="•"/>
            </a:pPr>
            <a:r>
              <a:rPr lang="en-US" sz="3200" dirty="0">
                <a:solidFill>
                  <a:srgbClr val="000000"/>
                </a:solidFill>
              </a:rPr>
              <a:t>Energy</a:t>
            </a:r>
          </a:p>
          <a:p>
            <a:pPr marL="806562" lvl="1" indent="-457200">
              <a:buFont typeface="Arial" panose="020B0604020202020204" pitchFamily="34" charset="0"/>
              <a:buChar char="•"/>
            </a:pPr>
            <a:r>
              <a:rPr lang="en-US" sz="3200" dirty="0">
                <a:solidFill>
                  <a:srgbClr val="000000"/>
                </a:solidFill>
                <a:effectLst/>
              </a:rPr>
              <a:t>Talent</a:t>
            </a:r>
          </a:p>
          <a:p>
            <a:endParaRPr lang="en-US" sz="2800" dirty="0">
              <a:solidFill>
                <a:srgbClr val="000000"/>
              </a:solidFill>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6648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Protecting Your Marriage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428750"/>
            <a:ext cx="10516195" cy="4748362"/>
          </a:xfrm>
        </p:spPr>
        <p:txBody>
          <a:bodyPr/>
          <a:lstStyle/>
          <a:p>
            <a:pPr marL="806562" lvl="1" indent="-457200">
              <a:buFont typeface="Arial" panose="020B0604020202020204" pitchFamily="34" charset="0"/>
              <a:buChar char="•"/>
            </a:pPr>
            <a:r>
              <a:rPr lang="en-US" dirty="0">
                <a:solidFill>
                  <a:srgbClr val="000000"/>
                </a:solidFill>
                <a:effectLst/>
                <a:latin typeface="Helvetica" pitchFamily="2" charset="0"/>
              </a:rPr>
              <a:t>Strengthening our individual relationships with God</a:t>
            </a:r>
          </a:p>
          <a:p>
            <a:pPr marL="806562" lvl="1" indent="-457200">
              <a:buFont typeface="Arial" panose="020B0604020202020204" pitchFamily="34" charset="0"/>
              <a:buChar char="•"/>
            </a:pPr>
            <a:r>
              <a:rPr lang="en-US" dirty="0">
                <a:solidFill>
                  <a:srgbClr val="000000"/>
                </a:solidFill>
                <a:latin typeface="Helvetica" pitchFamily="2" charset="0"/>
              </a:rPr>
              <a:t>Effectively managing the worldly influences on our family</a:t>
            </a:r>
          </a:p>
          <a:p>
            <a:pPr marL="806562" lvl="1" indent="-457200">
              <a:buFont typeface="Arial" panose="020B0604020202020204" pitchFamily="34" charset="0"/>
              <a:buChar char="•"/>
            </a:pPr>
            <a:r>
              <a:rPr lang="en-US" dirty="0">
                <a:solidFill>
                  <a:srgbClr val="000000"/>
                </a:solidFill>
                <a:latin typeface="Helvetica" pitchFamily="2" charset="0"/>
              </a:rPr>
              <a:t>Thoughtful allocation our our “resources”</a:t>
            </a:r>
            <a:r>
              <a:rPr lang="en-US" dirty="0">
                <a:solidFill>
                  <a:srgbClr val="000000"/>
                </a:solidFill>
                <a:effectLst/>
                <a:latin typeface="Helvetica" pitchFamily="2" charset="0"/>
              </a:rPr>
              <a:t> </a:t>
            </a:r>
          </a:p>
          <a:p>
            <a:pPr marL="806562" lvl="1" indent="-457200">
              <a:buFont typeface="Arial" panose="020B0604020202020204" pitchFamily="34" charset="0"/>
              <a:buChar char="•"/>
            </a:pPr>
            <a:endParaRPr lang="en-US" dirty="0">
              <a:solidFill>
                <a:srgbClr val="000000"/>
              </a:solidFill>
              <a:latin typeface="Helvetica" pitchFamily="2" charset="0"/>
            </a:endParaRPr>
          </a:p>
          <a:p>
            <a:pPr lvl="1"/>
            <a:r>
              <a:rPr lang="en-US" sz="2800" dirty="0">
                <a:solidFill>
                  <a:srgbClr val="000000"/>
                </a:solidFill>
                <a:latin typeface="Helvetica" pitchFamily="2" charset="0"/>
              </a:rPr>
              <a:t>We must keep the purpose of our lives front and center</a:t>
            </a:r>
            <a:endParaRPr lang="en-US" sz="2800"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14947381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Marriage is a Covenant</a:t>
            </a:r>
            <a:br>
              <a:rPr lang="en-US" sz="4400" dirty="0"/>
            </a:br>
            <a:r>
              <a:rPr lang="en-US" sz="4400" dirty="0"/>
              <a:t>The Permanence of 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sz="2800" dirty="0">
                <a:solidFill>
                  <a:srgbClr val="002060"/>
                </a:solidFill>
              </a:rPr>
              <a:t>“She is your partner, the wife of your </a:t>
            </a:r>
            <a:r>
              <a:rPr lang="en-US" sz="2800" u="sng" dirty="0">
                <a:solidFill>
                  <a:srgbClr val="002060"/>
                </a:solidFill>
              </a:rPr>
              <a:t>marriage covenant</a:t>
            </a:r>
            <a:r>
              <a:rPr lang="en-US" sz="2800" dirty="0">
                <a:solidFill>
                  <a:srgbClr val="002060"/>
                </a:solidFill>
              </a:rPr>
              <a:t>.” – Mal. 2:14b</a:t>
            </a:r>
          </a:p>
          <a:p>
            <a:pPr marL="485105" indent="-457200">
              <a:buFont typeface="Arial" panose="020B0604020202020204" pitchFamily="34" charset="0"/>
              <a:buChar char="•"/>
            </a:pPr>
            <a:r>
              <a:rPr lang="en-US" sz="2800" dirty="0">
                <a:solidFill>
                  <a:srgbClr val="002060"/>
                </a:solidFill>
              </a:rPr>
              <a:t>“She has abandoned her husband and ignores </a:t>
            </a:r>
            <a:r>
              <a:rPr lang="en-US" sz="2800" u="sng" dirty="0">
                <a:solidFill>
                  <a:srgbClr val="002060"/>
                </a:solidFill>
              </a:rPr>
              <a:t>the covenant she made before God.</a:t>
            </a:r>
            <a:r>
              <a:rPr lang="en-US" sz="2800" dirty="0">
                <a:solidFill>
                  <a:srgbClr val="002060"/>
                </a:solidFill>
              </a:rPr>
              <a:t>” – Prov. 2:17</a:t>
            </a:r>
          </a:p>
          <a:p>
            <a:pPr marL="485105" indent="-45720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2226241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46CBB-6DAA-8FD6-1DBB-7DDE1FDCDB8E}"/>
              </a:ext>
            </a:extLst>
          </p:cNvPr>
          <p:cNvPicPr>
            <a:picLocks noChangeAspect="1"/>
          </p:cNvPicPr>
          <p:nvPr/>
        </p:nvPicPr>
        <p:blipFill>
          <a:blip r:embed="rId2"/>
          <a:stretch>
            <a:fillRect/>
          </a:stretch>
        </p:blipFill>
        <p:spPr>
          <a:xfrm rot="5400000">
            <a:off x="2619257" y="-3089667"/>
            <a:ext cx="6753639" cy="12932973"/>
          </a:xfrm>
          <a:prstGeom prst="rect">
            <a:avLst/>
          </a:prstGeom>
        </p:spPr>
      </p:pic>
    </p:spTree>
    <p:extLst>
      <p:ext uri="{BB962C8B-B14F-4D97-AF65-F5344CB8AC3E}">
        <p14:creationId xmlns:p14="http://schemas.microsoft.com/office/powerpoint/2010/main" val="16033138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Divorce and Remarriage</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dirty="0"/>
              <a:t>“For the LORD, the God of Israel says That I hate divorce…” 																				Malachi 2:16a</a:t>
            </a:r>
          </a:p>
          <a:p>
            <a:pPr marL="485105" indent="-457200">
              <a:buFont typeface="Arial" panose="020B0604020202020204" pitchFamily="34" charset="0"/>
              <a:buChar char="•"/>
            </a:pPr>
            <a:r>
              <a:rPr lang="en-US" sz="2800" dirty="0">
                <a:effectLst/>
                <a:latin typeface="+mj-lt"/>
              </a:rPr>
              <a:t>“Whoever divorces his wife and marries another commits adultery against her,  and if she divorces her husband and marries another, she commits adultery.”  Mark 10:11-12</a:t>
            </a:r>
            <a:endParaRPr lang="en-US" sz="2800" dirty="0">
              <a:latin typeface="+mj-lt"/>
            </a:endParaRPr>
          </a:p>
          <a:p>
            <a:endParaRPr lang="en-US" dirty="0"/>
          </a:p>
        </p:txBody>
      </p:sp>
    </p:spTree>
    <p:extLst>
      <p:ext uri="{BB962C8B-B14F-4D97-AF65-F5344CB8AC3E}">
        <p14:creationId xmlns:p14="http://schemas.microsoft.com/office/powerpoint/2010/main" val="24699502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Bringing Them Up</a:t>
            </a:r>
            <a:br>
              <a:rPr lang="en-US" sz="4400" dirty="0"/>
            </a:br>
            <a:r>
              <a:rPr lang="en-US" sz="4400" dirty="0"/>
              <a:t>Raising Our Children to Love God</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dirty="0"/>
              <a:t>Stable, loving, and prioritized relationship between Mom and Dad</a:t>
            </a:r>
          </a:p>
          <a:p>
            <a:pPr marL="485105" indent="-457200">
              <a:buFont typeface="Arial" panose="020B0604020202020204" pitchFamily="34" charset="0"/>
              <a:buChar char="•"/>
            </a:pPr>
            <a:r>
              <a:rPr lang="en-US" dirty="0"/>
              <a:t>Exposure to the teachings of the scripture</a:t>
            </a:r>
          </a:p>
          <a:p>
            <a:pPr marL="485105" indent="-457200">
              <a:buFont typeface="Arial" panose="020B0604020202020204" pitchFamily="34" charset="0"/>
              <a:buChar char="•"/>
            </a:pPr>
            <a:r>
              <a:rPr lang="en-US" dirty="0"/>
              <a:t>Appropriate, loving discipline consistently applied</a:t>
            </a:r>
          </a:p>
          <a:p>
            <a:endParaRPr lang="en-US" dirty="0"/>
          </a:p>
        </p:txBody>
      </p:sp>
    </p:spTree>
    <p:extLst>
      <p:ext uri="{BB962C8B-B14F-4D97-AF65-F5344CB8AC3E}">
        <p14:creationId xmlns:p14="http://schemas.microsoft.com/office/powerpoint/2010/main" val="29755323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Bringing Them Up</a:t>
            </a:r>
            <a:br>
              <a:rPr lang="en-US" sz="4400" dirty="0"/>
            </a:br>
            <a:r>
              <a:rPr lang="en-US" sz="4400" dirty="0"/>
              <a:t>Raising Our Children to Love God</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endParaRPr lang="en-US" dirty="0"/>
          </a:p>
          <a:p>
            <a:r>
              <a:rPr lang="en-US" dirty="0"/>
              <a:t>“Children, obey your parents in the Lord, for this is right.”		 									Ephesians 6:1</a:t>
            </a:r>
          </a:p>
          <a:p>
            <a:endParaRPr lang="en-US" dirty="0"/>
          </a:p>
        </p:txBody>
      </p:sp>
    </p:spTree>
    <p:extLst>
      <p:ext uri="{BB962C8B-B14F-4D97-AF65-F5344CB8AC3E}">
        <p14:creationId xmlns:p14="http://schemas.microsoft.com/office/powerpoint/2010/main" val="2778280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000" dirty="0"/>
              <a:t>Giving Our Children What They Most Need</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endParaRPr lang="en-US" dirty="0"/>
          </a:p>
          <a:p>
            <a:pPr marL="485105" indent="-457200">
              <a:buFont typeface="Arial" panose="020B0604020202020204" pitchFamily="34" charset="0"/>
              <a:buChar char="•"/>
            </a:pPr>
            <a:r>
              <a:rPr lang="en-US" sz="3200" dirty="0">
                <a:solidFill>
                  <a:srgbClr val="002060"/>
                </a:solidFill>
              </a:rPr>
              <a:t>Appropriate, loving discipline consistently applied</a:t>
            </a:r>
          </a:p>
          <a:p>
            <a:pPr marL="485105" indent="-457200">
              <a:spcBef>
                <a:spcPct val="50000"/>
              </a:spcBef>
              <a:buFont typeface="Arial" panose="020B0604020202020204" pitchFamily="34" charset="0"/>
              <a:buChar char="•"/>
            </a:pPr>
            <a:r>
              <a:rPr lang="en-US" altLang="en-US" sz="3200" dirty="0">
                <a:solidFill>
                  <a:srgbClr val="002060"/>
                </a:solidFill>
              </a:rPr>
              <a:t>Disciplined Thinking</a:t>
            </a:r>
          </a:p>
          <a:p>
            <a:pPr marL="485105" indent="-457200">
              <a:spcBef>
                <a:spcPct val="50000"/>
              </a:spcBef>
              <a:buFont typeface="Arial" panose="020B0604020202020204" pitchFamily="34" charset="0"/>
              <a:buChar char="•"/>
            </a:pPr>
            <a:r>
              <a:rPr lang="en-US" altLang="en-US" sz="3200" dirty="0">
                <a:solidFill>
                  <a:srgbClr val="002060"/>
                </a:solidFill>
              </a:rPr>
              <a:t>Disciplined Emotions</a:t>
            </a:r>
          </a:p>
          <a:p>
            <a:pPr marL="485105" indent="-457200">
              <a:spcBef>
                <a:spcPct val="50000"/>
              </a:spcBef>
              <a:buFont typeface="Arial" panose="020B0604020202020204" pitchFamily="34" charset="0"/>
              <a:buChar char="•"/>
            </a:pPr>
            <a:r>
              <a:rPr lang="en-US" altLang="en-US" sz="3200" dirty="0">
                <a:solidFill>
                  <a:srgbClr val="002060"/>
                </a:solidFill>
              </a:rPr>
              <a:t>Disciplined Actions</a:t>
            </a:r>
            <a:endParaRPr lang="en-US" dirty="0">
              <a:solidFill>
                <a:srgbClr val="002060"/>
              </a:solidFill>
            </a:endParaRPr>
          </a:p>
          <a:p>
            <a:endParaRPr lang="en-US" dirty="0"/>
          </a:p>
        </p:txBody>
      </p:sp>
    </p:spTree>
    <p:extLst>
      <p:ext uri="{BB962C8B-B14F-4D97-AF65-F5344CB8AC3E}">
        <p14:creationId xmlns:p14="http://schemas.microsoft.com/office/powerpoint/2010/main" val="34593416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Discipline and Instruction</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78535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FE50-FAAB-0F3A-997E-FD44E8958204}"/>
              </a:ext>
            </a:extLst>
          </p:cNvPr>
          <p:cNvSpPr>
            <a:spLocks noGrp="1"/>
          </p:cNvSpPr>
          <p:nvPr>
            <p:ph type="ctrTitle"/>
          </p:nvPr>
        </p:nvSpPr>
        <p:spPr/>
        <p:txBody>
          <a:bodyPr/>
          <a:lstStyle/>
          <a:p>
            <a:r>
              <a:rPr lang="en-US" sz="4400" dirty="0">
                <a:solidFill>
                  <a:schemeClr val="tx2"/>
                </a:solidFill>
                <a:cs typeface="Times New Roman" panose="02020603050405020304" pitchFamily="18" charset="0"/>
              </a:rPr>
              <a:t>So, In Conclusion</a:t>
            </a:r>
            <a:endParaRPr lang="en-US" dirty="0">
              <a:solidFill>
                <a:schemeClr val="tx2"/>
              </a:solidFill>
            </a:endParaRPr>
          </a:p>
        </p:txBody>
      </p:sp>
      <p:sp>
        <p:nvSpPr>
          <p:cNvPr id="3" name="Subtitle 2">
            <a:extLst>
              <a:ext uri="{FF2B5EF4-FFF2-40B4-BE49-F238E27FC236}">
                <a16:creationId xmlns:a16="http://schemas.microsoft.com/office/drawing/2014/main" id="{97667A07-91C5-A743-D4F9-ECE554BBA10E}"/>
              </a:ext>
            </a:extLst>
          </p:cNvPr>
          <p:cNvSpPr>
            <a:spLocks noGrp="1"/>
          </p:cNvSpPr>
          <p:nvPr>
            <p:ph type="subTitle" idx="1"/>
          </p:nvPr>
        </p:nvSpPr>
        <p:spPr/>
        <p:txBody>
          <a:bodyPr/>
          <a:lstStyle/>
          <a:p>
            <a:r>
              <a:rPr lang="en-US" sz="3200" dirty="0">
                <a:solidFill>
                  <a:schemeClr val="accent1"/>
                </a:solidFill>
              </a:rPr>
              <a:t>Some Final Thoughts…</a:t>
            </a:r>
          </a:p>
        </p:txBody>
      </p:sp>
    </p:spTree>
    <p:extLst>
      <p:ext uri="{BB962C8B-B14F-4D97-AF65-F5344CB8AC3E}">
        <p14:creationId xmlns:p14="http://schemas.microsoft.com/office/powerpoint/2010/main" val="3855146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Spiritual Intimacy</a:t>
            </a:r>
            <a:br>
              <a:rPr lang="en-US" sz="4400" dirty="0"/>
            </a:br>
            <a:r>
              <a:rPr lang="en-US" sz="4400" dirty="0"/>
              <a:t>Drawing Near to God Individually</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dirty="0"/>
              <a:t>“But from there you will seek the LORD your God and you will find him, if you search after him with all your heart and with all your soul.” Dt. 4:29</a:t>
            </a:r>
          </a:p>
          <a:p>
            <a:pPr marL="485105" indent="-457200">
              <a:buFont typeface="Arial" panose="020B0604020202020204" pitchFamily="34" charset="0"/>
              <a:buChar char="•"/>
            </a:pPr>
            <a:r>
              <a:rPr lang="en-US" dirty="0"/>
              <a:t>Understand that there are powerful disrupters</a:t>
            </a:r>
          </a:p>
          <a:p>
            <a:pPr marL="485105" indent="-457200">
              <a:buFont typeface="Arial" panose="020B0604020202020204" pitchFamily="34" charset="0"/>
              <a:buChar char="•"/>
            </a:pPr>
            <a:r>
              <a:rPr lang="en-US" dirty="0"/>
              <a:t>Nothing can replace God</a:t>
            </a:r>
          </a:p>
          <a:p>
            <a:pPr algn="ctr"/>
            <a:endParaRPr lang="en-US" dirty="0"/>
          </a:p>
        </p:txBody>
      </p:sp>
    </p:spTree>
    <p:extLst>
      <p:ext uri="{BB962C8B-B14F-4D97-AF65-F5344CB8AC3E}">
        <p14:creationId xmlns:p14="http://schemas.microsoft.com/office/powerpoint/2010/main" val="27648185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Singleness in God’s Family</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dirty="0"/>
              <a:t>Marriage is good and right in God’s sight</a:t>
            </a:r>
          </a:p>
          <a:p>
            <a:pPr marL="485105" indent="-457200">
              <a:buFont typeface="Arial" panose="020B0604020202020204" pitchFamily="34" charset="0"/>
              <a:buChar char="•"/>
            </a:pPr>
            <a:r>
              <a:rPr lang="en-US" dirty="0"/>
              <a:t>So is being single</a:t>
            </a:r>
          </a:p>
          <a:p>
            <a:pPr marL="485105" indent="-457200">
              <a:buFont typeface="Arial" panose="020B0604020202020204" pitchFamily="34" charset="0"/>
              <a:buChar char="•"/>
            </a:pPr>
            <a:r>
              <a:rPr lang="en-US" dirty="0"/>
              <a:t>Christianity holds up both states as honorable.</a:t>
            </a:r>
          </a:p>
        </p:txBody>
      </p:sp>
    </p:spTree>
    <p:extLst>
      <p:ext uri="{BB962C8B-B14F-4D97-AF65-F5344CB8AC3E}">
        <p14:creationId xmlns:p14="http://schemas.microsoft.com/office/powerpoint/2010/main" val="26480239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Marriage is Made in Heaven</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57200" indent="-457200">
              <a:buFont typeface="Arial" panose="020B0604020202020204" pitchFamily="34" charset="0"/>
              <a:buChar char="•"/>
            </a:pPr>
            <a:r>
              <a:rPr lang="en-US" sz="2800" dirty="0">
                <a:solidFill>
                  <a:schemeClr val="tx2"/>
                </a:solidFill>
                <a:latin typeface="+mj-lt"/>
                <a:ea typeface="Calibri" panose="020F0502020204030204" pitchFamily="34" charset="0"/>
                <a:cs typeface="Calibri" panose="020F0502020204030204" pitchFamily="34" charset="0"/>
              </a:rPr>
              <a:t>In Mt. 19:3, Jesus was questioned about the lawfulness of divorce.</a:t>
            </a:r>
          </a:p>
          <a:p>
            <a:pPr marL="457200" indent="-457200">
              <a:buFont typeface="Arial" panose="020B0604020202020204" pitchFamily="34" charset="0"/>
              <a:buChar char="•"/>
            </a:pPr>
            <a:r>
              <a:rPr lang="en-US" sz="2800" dirty="0">
                <a:solidFill>
                  <a:schemeClr val="tx2"/>
                </a:solidFill>
                <a:latin typeface="+mj-lt"/>
                <a:ea typeface="Calibri" panose="020F0502020204030204" pitchFamily="34" charset="0"/>
                <a:cs typeface="Calibri" panose="020F0502020204030204" pitchFamily="34" charset="0"/>
              </a:rPr>
              <a:t>Jesus answered by taking them back to the beginning and quoted </a:t>
            </a:r>
            <a:r>
              <a:rPr lang="en-US" sz="2800" u="sng" dirty="0">
                <a:solidFill>
                  <a:schemeClr val="tx2"/>
                </a:solidFill>
                <a:latin typeface="+mj-lt"/>
                <a:ea typeface="Calibri" panose="020F0502020204030204" pitchFamily="34" charset="0"/>
                <a:cs typeface="Calibri" panose="020F0502020204030204" pitchFamily="34" charset="0"/>
              </a:rPr>
              <a:t>Scripture</a:t>
            </a:r>
            <a:r>
              <a:rPr lang="en-US" sz="2800" dirty="0">
                <a:solidFill>
                  <a:schemeClr val="tx2"/>
                </a:solidFill>
                <a:latin typeface="+mj-lt"/>
                <a:ea typeface="Calibri" panose="020F0502020204030204" pitchFamily="34" charset="0"/>
                <a:cs typeface="Calibri" panose="020F0502020204030204" pitchFamily="34" charset="0"/>
              </a:rPr>
              <a:t> from Genesis – “</a:t>
            </a:r>
            <a:r>
              <a:rPr lang="en-US" sz="2800" dirty="0">
                <a:solidFill>
                  <a:srgbClr val="FF0000"/>
                </a:solidFill>
                <a:latin typeface="+mj-lt"/>
                <a:ea typeface="Calibri" panose="020F0502020204030204" pitchFamily="34" charset="0"/>
                <a:cs typeface="Calibri" panose="020F0502020204030204" pitchFamily="34" charset="0"/>
              </a:rPr>
              <a:t>Have you not read</a:t>
            </a:r>
            <a:r>
              <a:rPr lang="en-US" sz="2800" dirty="0">
                <a:solidFill>
                  <a:schemeClr val="tx2"/>
                </a:solidFill>
                <a:latin typeface="+mj-lt"/>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sz="2800" dirty="0">
                <a:solidFill>
                  <a:schemeClr val="tx2"/>
                </a:solidFill>
                <a:latin typeface="+mj-lt"/>
                <a:ea typeface="Calibri" panose="020F0502020204030204" pitchFamily="34" charset="0"/>
                <a:cs typeface="Calibri" panose="020F0502020204030204" pitchFamily="34" charset="0"/>
              </a:rPr>
              <a:t>A women is a strong complementary helper to the so that together, they are complete</a:t>
            </a:r>
            <a:endParaRPr lang="en-US" sz="2800" dirty="0">
              <a:solidFill>
                <a:schemeClr val="accent1"/>
              </a:solidFill>
              <a:latin typeface="+mj-lt"/>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154850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Marry Your Best Friend</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r>
              <a:rPr kumimoji="0" lang="en-US" sz="3200" i="0" u="sng"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cs typeface="Arial" panose="020B0604020202020204" pitchFamily="34" charset="0"/>
                <a:sym typeface="Cochin" charset="0"/>
              </a:rPr>
              <a:t>Your spouse has got to be your best friend </a:t>
            </a:r>
            <a:r>
              <a:rPr kumimoji="0" lang="en-US" sz="3200" i="0" u="none" strike="noStrike" kern="1200" cap="none" spc="0" normalizeH="0" baseline="0" noProof="0" dirty="0">
                <a:ln>
                  <a:noFill/>
                </a:ln>
                <a:solidFill>
                  <a:srgbClr val="002060"/>
                </a:solidFill>
                <a:effectLst/>
                <a:uLnTx/>
                <a:uFillTx/>
                <a:latin typeface="+mj-lt"/>
                <a:cs typeface="Arial" panose="020B0604020202020204" pitchFamily="34" charset="0"/>
                <a:sym typeface="Cochin" charset="0"/>
              </a:rPr>
              <a:t>or be on the way to becoming your best friend, or you won’t have a strong, rich marriage that endures and that makes you both vastly better persons for having been in it.</a:t>
            </a:r>
            <a:r>
              <a:rPr kumimoji="0" lang="en-US" sz="3200" i="0" u="none" strike="noStrike" kern="1200" cap="none" spc="0" normalizeH="0" baseline="0" noProof="0" dirty="0">
                <a:ln>
                  <a:noFill/>
                </a:ln>
                <a:solidFill>
                  <a:srgbClr val="002060"/>
                </a:solidFill>
                <a:effectLst>
                  <a:outerShdw blurRad="38100" dist="38100" dir="2700000" algn="tl">
                    <a:srgbClr val="C0C0C0"/>
                  </a:outerShdw>
                </a:effectLst>
                <a:uLnTx/>
                <a:uFillTx/>
                <a:latin typeface="+mj-lt"/>
                <a:cs typeface="Arial" panose="020B0604020202020204" pitchFamily="34" charset="0"/>
                <a:sym typeface="Cochin" charset="0"/>
              </a:rPr>
              <a:t>  </a:t>
            </a:r>
          </a:p>
          <a:p>
            <a:r>
              <a:rPr lang="en-US" sz="32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From </a:t>
            </a:r>
            <a:r>
              <a:rPr kumimoji="0" lang="en-US" sz="24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Cochin" charset="0"/>
              </a:rPr>
              <a:t>The Meaning of Marriage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Cochin" charset="0"/>
              </a:rPr>
              <a:t>by Tim and Kathy Keller</a:t>
            </a:r>
            <a:endParaRPr lang="en-US" dirty="0">
              <a:solidFill>
                <a:srgbClr val="002060"/>
              </a:solidFill>
            </a:endParaRPr>
          </a:p>
          <a:p>
            <a:endParaRPr lang="en-US" dirty="0"/>
          </a:p>
        </p:txBody>
      </p:sp>
    </p:spTree>
    <p:extLst>
      <p:ext uri="{BB962C8B-B14F-4D97-AF65-F5344CB8AC3E}">
        <p14:creationId xmlns:p14="http://schemas.microsoft.com/office/powerpoint/2010/main" val="454159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Jesus and the Church – A Marriage Model</a:t>
            </a:r>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endParaRPr lang="en-US" dirty="0"/>
          </a:p>
          <a:p>
            <a:r>
              <a:rPr lang="en-US" dirty="0"/>
              <a:t>However, let each one of you </a:t>
            </a:r>
            <a:r>
              <a:rPr lang="en-US" u="sng" dirty="0"/>
              <a:t>love</a:t>
            </a:r>
            <a:r>
              <a:rPr lang="en-US" dirty="0"/>
              <a:t> his wife as himself, and let the wife see that she </a:t>
            </a:r>
            <a:r>
              <a:rPr lang="en-US" u="sng" dirty="0"/>
              <a:t>respects</a:t>
            </a:r>
            <a:r>
              <a:rPr lang="en-US" dirty="0"/>
              <a:t> her husband. Ephesians 5:33</a:t>
            </a:r>
          </a:p>
          <a:p>
            <a:endParaRPr lang="en-US" dirty="0"/>
          </a:p>
        </p:txBody>
      </p:sp>
    </p:spTree>
    <p:extLst>
      <p:ext uri="{BB962C8B-B14F-4D97-AF65-F5344CB8AC3E}">
        <p14:creationId xmlns:p14="http://schemas.microsoft.com/office/powerpoint/2010/main" val="24193427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223A-D13B-F712-5E5A-8644D7D8E152}"/>
              </a:ext>
            </a:extLst>
          </p:cNvPr>
          <p:cNvSpPr>
            <a:spLocks noGrp="1"/>
          </p:cNvSpPr>
          <p:nvPr>
            <p:ph type="title"/>
          </p:nvPr>
        </p:nvSpPr>
        <p:spPr/>
        <p:txBody>
          <a:bodyPr/>
          <a:lstStyle/>
          <a:p>
            <a:r>
              <a:rPr lang="en-US" sz="4400" dirty="0"/>
              <a:t>Love Languages</a:t>
            </a:r>
            <a:br>
              <a:rPr lang="en-US" sz="4400" dirty="0"/>
            </a:br>
            <a:r>
              <a:rPr lang="en-US" sz="4400" dirty="0">
                <a:solidFill>
                  <a:srgbClr val="C00000"/>
                </a:solidFill>
                <a:latin typeface="Snell Roundhand" panose="02000603080000090004" pitchFamily="2" charset="77"/>
              </a:rPr>
              <a:t>Living Together With “Understanding”</a:t>
            </a:r>
            <a:endParaRPr lang="en-US" sz="4400" dirty="0"/>
          </a:p>
        </p:txBody>
      </p:sp>
      <p:sp>
        <p:nvSpPr>
          <p:cNvPr id="3" name="Content Placeholder 2">
            <a:extLst>
              <a:ext uri="{FF2B5EF4-FFF2-40B4-BE49-F238E27FC236}">
                <a16:creationId xmlns:a16="http://schemas.microsoft.com/office/drawing/2014/main" id="{F27AACD6-E775-7288-5327-20A18473F6C1}"/>
              </a:ext>
            </a:extLst>
          </p:cNvPr>
          <p:cNvSpPr>
            <a:spLocks noGrp="1"/>
          </p:cNvSpPr>
          <p:nvPr>
            <p:ph idx="1"/>
          </p:nvPr>
        </p:nvSpPr>
        <p:spPr/>
        <p:txBody>
          <a:bodyPr/>
          <a:lstStyle/>
          <a:p>
            <a:pPr marL="485105" indent="-457200">
              <a:buFont typeface="Arial" panose="020B0604020202020204" pitchFamily="34" charset="0"/>
              <a:buChar char="•"/>
            </a:pPr>
            <a:r>
              <a:rPr lang="en-US" sz="3200" b="1" dirty="0">
                <a:solidFill>
                  <a:srgbClr val="C00000"/>
                </a:solidFill>
                <a:latin typeface="Snell Roundhand" panose="02000603080000090004" pitchFamily="2" charset="77"/>
              </a:rPr>
              <a:t>Words of Affirmation</a:t>
            </a:r>
          </a:p>
          <a:p>
            <a:pPr marL="485105" indent="-457200">
              <a:buFont typeface="Arial" panose="020B0604020202020204" pitchFamily="34" charset="0"/>
              <a:buChar char="•"/>
            </a:pPr>
            <a:r>
              <a:rPr lang="en-US" sz="3200" b="1" dirty="0">
                <a:solidFill>
                  <a:srgbClr val="C00000"/>
                </a:solidFill>
                <a:latin typeface="Snell Roundhand" panose="02000603080000090004" pitchFamily="2" charset="77"/>
              </a:rPr>
              <a:t>Quality Time</a:t>
            </a:r>
          </a:p>
          <a:p>
            <a:pPr marL="485105" indent="-457200">
              <a:buFont typeface="Arial" panose="020B0604020202020204" pitchFamily="34" charset="0"/>
              <a:buChar char="•"/>
            </a:pPr>
            <a:r>
              <a:rPr lang="en-US" sz="3200" b="1" dirty="0">
                <a:solidFill>
                  <a:srgbClr val="C00000"/>
                </a:solidFill>
                <a:latin typeface="Snell Roundhand" panose="02000603080000090004" pitchFamily="2" charset="77"/>
              </a:rPr>
              <a:t>Receiving Gifts</a:t>
            </a:r>
          </a:p>
          <a:p>
            <a:pPr marL="485105" indent="-457200">
              <a:buFont typeface="Arial" panose="020B0604020202020204" pitchFamily="34" charset="0"/>
              <a:buChar char="•"/>
            </a:pPr>
            <a:r>
              <a:rPr lang="en-US" sz="3200" b="1" dirty="0">
                <a:solidFill>
                  <a:srgbClr val="C00000"/>
                </a:solidFill>
                <a:latin typeface="Snell Roundhand" panose="02000603080000090004" pitchFamily="2" charset="77"/>
              </a:rPr>
              <a:t>Acts of Service</a:t>
            </a:r>
          </a:p>
          <a:p>
            <a:pPr marL="485105" indent="-457200">
              <a:buFont typeface="Arial" panose="020B0604020202020204" pitchFamily="34" charset="0"/>
              <a:buChar char="•"/>
            </a:pPr>
            <a:r>
              <a:rPr lang="en-US" sz="3200" b="1" dirty="0">
                <a:solidFill>
                  <a:srgbClr val="C00000"/>
                </a:solidFill>
                <a:latin typeface="Snell Roundhand" panose="02000603080000090004" pitchFamily="2" charset="77"/>
              </a:rPr>
              <a:t>Physical Touch</a:t>
            </a:r>
            <a:endParaRPr lang="en-US" dirty="0"/>
          </a:p>
        </p:txBody>
      </p:sp>
    </p:spTree>
    <p:extLst>
      <p:ext uri="{BB962C8B-B14F-4D97-AF65-F5344CB8AC3E}">
        <p14:creationId xmlns:p14="http://schemas.microsoft.com/office/powerpoint/2010/main" val="2449594833"/>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839</Words>
  <Application>Microsoft Macintosh PowerPoint</Application>
  <PresentationFormat>Widescreen</PresentationFormat>
  <Paragraphs>89</Paragraphs>
  <Slides>24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Cochin</vt:lpstr>
      <vt:lpstr>Helvetica</vt:lpstr>
      <vt:lpstr>Snell Roundhand</vt:lpstr>
      <vt:lpstr>4_Office Theme</vt:lpstr>
      <vt:lpstr>1_Office Theme</vt:lpstr>
      <vt:lpstr>Married: Growing &amp; Serving Together</vt:lpstr>
      <vt:lpstr>PowerPoint Presentation</vt:lpstr>
      <vt:lpstr>So, In Conclusion</vt:lpstr>
      <vt:lpstr>Spiritual Intimacy Drawing Near to God Individually</vt:lpstr>
      <vt:lpstr>Singleness in God’s Family</vt:lpstr>
      <vt:lpstr>Marriage is Made in Heaven</vt:lpstr>
      <vt:lpstr>Marry Your Best Friend</vt:lpstr>
      <vt:lpstr>Jesus and the Church – A Marriage Model</vt:lpstr>
      <vt:lpstr>Love Languages Living Together With “Understanding”</vt:lpstr>
      <vt:lpstr>Romantic Love in Marriage</vt:lpstr>
      <vt:lpstr>Sex – Act of Covenant Renewal</vt:lpstr>
      <vt:lpstr>Communication in Marriage</vt:lpstr>
      <vt:lpstr>PowerPoint Presentation</vt:lpstr>
      <vt:lpstr>Anger Management</vt:lpstr>
      <vt:lpstr>Resolving Conflicts</vt:lpstr>
      <vt:lpstr>Protecting Your Marriage</vt:lpstr>
      <vt:lpstr>Protecting Your Marriage</vt:lpstr>
      <vt:lpstr>Protecting Your Marriage</vt:lpstr>
      <vt:lpstr>Marriage is a Covenant The Permanence of Marriage</vt:lpstr>
      <vt:lpstr>Divorce and Remarriage</vt:lpstr>
      <vt:lpstr>Bringing Them Up Raising Our Children to Love God</vt:lpstr>
      <vt:lpstr>Bringing Them Up Raising Our Children to Love God</vt:lpstr>
      <vt:lpstr>Giving Our Children What They Most Need</vt:lpstr>
      <vt:lpstr>Discipline and Instruction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Huff</dc:creator>
  <cp:lastModifiedBy>Steven Huff</cp:lastModifiedBy>
  <cp:revision>23</cp:revision>
  <dcterms:created xsi:type="dcterms:W3CDTF">2023-06-24T14:06:57Z</dcterms:created>
  <dcterms:modified xsi:type="dcterms:W3CDTF">2023-06-25T12:42:16Z</dcterms:modified>
</cp:coreProperties>
</file>